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  <p:sldMasterId id="2147483768" r:id="rId5"/>
  </p:sldMasterIdLst>
  <p:notesMasterIdLst>
    <p:notesMasterId r:id="rId22"/>
  </p:notesMasterIdLst>
  <p:handoutMasterIdLst>
    <p:handoutMasterId r:id="rId23"/>
  </p:handoutMasterIdLst>
  <p:sldIdLst>
    <p:sldId id="292" r:id="rId6"/>
    <p:sldId id="293" r:id="rId7"/>
    <p:sldId id="296" r:id="rId8"/>
    <p:sldId id="297" r:id="rId9"/>
    <p:sldId id="312" r:id="rId10"/>
    <p:sldId id="294" r:id="rId11"/>
    <p:sldId id="302" r:id="rId12"/>
    <p:sldId id="313" r:id="rId13"/>
    <p:sldId id="306" r:id="rId14"/>
    <p:sldId id="308" r:id="rId15"/>
    <p:sldId id="305" r:id="rId16"/>
    <p:sldId id="307" r:id="rId17"/>
    <p:sldId id="314" r:id="rId18"/>
    <p:sldId id="301" r:id="rId19"/>
    <p:sldId id="309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322"/>
    <a:srgbClr val="702082"/>
    <a:srgbClr val="B33DCF"/>
    <a:srgbClr val="D9E1E2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279" autoAdjust="0"/>
  </p:normalViewPr>
  <p:slideViewPr>
    <p:cSldViewPr snapToGrid="0" snapToObjects="1">
      <p:cViewPr varScale="1">
        <p:scale>
          <a:sx n="58" d="100"/>
          <a:sy n="58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53542-6DB0-433F-A254-AEF992256B1C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A1C7-F8EB-407D-B268-5D2A8AEB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49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20EB2-56AE-4D49-92A2-200E9A3683D8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4495-12D2-6A47-A762-3590D564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itfeelslikefilm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ibrary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by </a:t>
            </a:r>
            <a:r>
              <a:rPr lang="en-GB" dirty="0">
                <a:hlinkClick r:id="rId3"/>
              </a:rPr>
              <a:t>🇸🇮 Janko Ferlič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12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0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04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9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5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05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2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90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7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76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18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19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5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4495-12D2-6A47-A762-3590D5644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3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5FFB9A-F3F6-8946-9ABA-98B8C06C0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209040"/>
            <a:ext cx="5264150" cy="257886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 w/ image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33B02D-6238-4843-B9D5-1E272AAC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14895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Logo" descr="UK Data Service logo">
            <a:extLst>
              <a:ext uri="{FF2B5EF4-FFF2-40B4-BE49-F238E27FC236}">
                <a16:creationId xmlns:a16="http://schemas.microsoft.com/office/drawing/2014/main" id="{76C60B7B-315C-B548-A043-C196F7D38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" y="182880"/>
            <a:ext cx="3101521" cy="1059831"/>
          </a:xfrm>
          <a:prstGeom prst="rect">
            <a:avLst/>
          </a:prstGeom>
        </p:spPr>
      </p:pic>
      <p:sp>
        <p:nvSpPr>
          <p:cNvPr id="13" name="Picture Placeholder 2" descr="[Image description to go here]">
            <a:extLst>
              <a:ext uri="{FF2B5EF4-FFF2-40B4-BE49-F238E27FC236}">
                <a16:creationId xmlns:a16="http://schemas.microsoft.com/office/drawing/2014/main" id="{3C9C5F8A-2236-FE4B-91BF-E087092BF60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77200" y="1"/>
            <a:ext cx="4114800" cy="68579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black and white image for generic/service content or colour image for ‘impact’ content.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2791F5A-39D3-DC4F-AA9D-8EF80ABB1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13474" y="2388526"/>
            <a:ext cx="3727451" cy="28527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hex graphic here to overlay black and white image.</a:t>
            </a:r>
          </a:p>
        </p:txBody>
      </p:sp>
      <p:pic>
        <p:nvPicPr>
          <p:cNvPr id="10" name="Picture 9" descr="UKRI Economic and Social Research Council logo">
            <a:extLst>
              <a:ext uri="{FF2B5EF4-FFF2-40B4-BE49-F238E27FC236}">
                <a16:creationId xmlns:a16="http://schemas.microsoft.com/office/drawing/2014/main" id="{B406835A-EC17-A04A-BE37-2B9F3923BD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1" y="5527040"/>
            <a:ext cx="2210353" cy="5605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FE899-5F81-544E-A915-E6320293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EE13-5FCB-9C42-A93B-39A2047ADC20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21E7-45D7-F74F-B564-964148DA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A7D14-C32E-2C42-98CD-EAC78D9B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8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B5E875-B60A-AE45-B59D-5F3A83B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black and white image for generic/service content or colour image for ‘impact’ content.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AB2C-4B99-BA49-A1DA-3174DB9E16C4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A96812-C596-B049-AAB8-93457EF6B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1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6D3317-D90B-EF49-866A-F478D649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D9441-422C-3640-820A-487119271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00" y="1818000"/>
            <a:ext cx="4032000" cy="50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2400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black and white for generic/service content or colour image for ‘impact’ content.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CEC1-651B-7546-AFA1-0AE5803C80CE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5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ext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BCBE07B-4D26-5540-BEE8-6A38DAFE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DACAEE-DC94-BB45-B780-0A6812353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2400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black and white for generic/service content or colour image for ‘impact’ content.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CEC1-651B-7546-AFA1-0AE5803C80CE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6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low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D04D0-7888-BF4A-8490-E3598A8C2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13682" y="3617843"/>
            <a:ext cx="9288981" cy="0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BD6C3D8-F4FB-0748-80D9-9B0C2AE54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EA6D41D-BD33-514C-80EA-5E51B030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 descr="1">
            <a:extLst>
              <a:ext uri="{FF2B5EF4-FFF2-40B4-BE49-F238E27FC236}">
                <a16:creationId xmlns:a16="http://schemas.microsoft.com/office/drawing/2014/main" id="{5229882F-8E60-DC4E-B829-E40C3B79068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440291" y="3257843"/>
            <a:ext cx="7200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1A80D3-61D4-CF4A-8400-CA845C208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3757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 descr="2">
            <a:extLst>
              <a:ext uri="{FF2B5EF4-FFF2-40B4-BE49-F238E27FC236}">
                <a16:creationId xmlns:a16="http://schemas.microsoft.com/office/drawing/2014/main" id="{FEC23411-C866-AD45-97DB-A8500AA6A094}"/>
              </a:ext>
            </a:extLst>
          </p:cNvPr>
          <p:cNvSpPr txBox="1">
            <a:spLocks/>
          </p:cNvSpPr>
          <p:nvPr userDrawn="1"/>
        </p:nvSpPr>
        <p:spPr>
          <a:xfrm>
            <a:off x="7041271" y="3257843"/>
            <a:ext cx="720000" cy="720000"/>
          </a:xfrm>
          <a:prstGeom prst="ellipse">
            <a:avLst/>
          </a:prstGeom>
          <a:solidFill>
            <a:srgbClr val="21232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35406F-3770-2A40-9173-67A3538D2F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2227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 descr="3">
            <a:extLst>
              <a:ext uri="{FF2B5EF4-FFF2-40B4-BE49-F238E27FC236}">
                <a16:creationId xmlns:a16="http://schemas.microsoft.com/office/drawing/2014/main" id="{A666CD40-405E-8F48-BB3F-139D673BAC5B}"/>
              </a:ext>
            </a:extLst>
          </p:cNvPr>
          <p:cNvSpPr txBox="1">
            <a:spLocks/>
          </p:cNvSpPr>
          <p:nvPr userDrawn="1"/>
        </p:nvSpPr>
        <p:spPr>
          <a:xfrm>
            <a:off x="10633800" y="3275678"/>
            <a:ext cx="7200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BF9A-A25A-9E44-AC24-21CF2156EB06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2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low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D04D0-7888-BF4A-8490-E3598A8C2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50800" y="3617843"/>
            <a:ext cx="12253463" cy="0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AE12F76-1376-6D42-B2AA-7CB3A9664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67A9403-DB04-8348-B31B-339D7FB8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 descr="3">
            <a:extLst>
              <a:ext uri="{FF2B5EF4-FFF2-40B4-BE49-F238E27FC236}">
                <a16:creationId xmlns:a16="http://schemas.microsoft.com/office/drawing/2014/main" id="{5229882F-8E60-DC4E-B829-E40C3B79068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440291" y="3264220"/>
            <a:ext cx="7200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1A80D3-61D4-CF4A-8400-CA845C208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3757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 descr="4">
            <a:extLst>
              <a:ext uri="{FF2B5EF4-FFF2-40B4-BE49-F238E27FC236}">
                <a16:creationId xmlns:a16="http://schemas.microsoft.com/office/drawing/2014/main" id="{FEC23411-C866-AD45-97DB-A8500AA6A09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041271" y="3264220"/>
            <a:ext cx="720000" cy="720000"/>
          </a:xfrm>
          <a:prstGeom prst="ellipse">
            <a:avLst/>
          </a:prstGeom>
          <a:solidFill>
            <a:srgbClr val="21232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35406F-3770-2A40-9173-67A3538D2F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2227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 descr="5">
            <a:extLst>
              <a:ext uri="{FF2B5EF4-FFF2-40B4-BE49-F238E27FC236}">
                <a16:creationId xmlns:a16="http://schemas.microsoft.com/office/drawing/2014/main" id="{A666CD40-405E-8F48-BB3F-139D673BAC5B}"/>
              </a:ext>
            </a:extLst>
          </p:cNvPr>
          <p:cNvSpPr txBox="1">
            <a:spLocks/>
          </p:cNvSpPr>
          <p:nvPr userDrawn="1"/>
        </p:nvSpPr>
        <p:spPr>
          <a:xfrm>
            <a:off x="10746535" y="3264220"/>
            <a:ext cx="7236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537-DB89-2741-879E-E6FBC377CB7F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8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low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D04D0-7888-BF4A-8490-E3598A8C2B1F}"/>
              </a:ext>
            </a:extLst>
          </p:cNvPr>
          <p:cNvCxnSpPr>
            <a:cxnSpLocks/>
          </p:cNvCxnSpPr>
          <p:nvPr userDrawn="1"/>
        </p:nvCxnSpPr>
        <p:spPr>
          <a:xfrm>
            <a:off x="0" y="3617843"/>
            <a:ext cx="11036591" cy="0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3365D08-9FBB-4142-93B8-0502CDFD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783AA5C-25E9-1D47-A098-CB8BECAF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Box 20" descr="4">
            <a:extLst>
              <a:ext uri="{FF2B5EF4-FFF2-40B4-BE49-F238E27FC236}">
                <a16:creationId xmlns:a16="http://schemas.microsoft.com/office/drawing/2014/main" id="{402C4869-86BF-854E-91B5-2F8215766C1F}"/>
              </a:ext>
            </a:extLst>
          </p:cNvPr>
          <p:cNvSpPr txBox="1">
            <a:spLocks/>
          </p:cNvSpPr>
          <p:nvPr userDrawn="1"/>
        </p:nvSpPr>
        <p:spPr>
          <a:xfrm>
            <a:off x="795409" y="3261755"/>
            <a:ext cx="720000" cy="720000"/>
          </a:xfrm>
          <a:prstGeom prst="ellipse">
            <a:avLst/>
          </a:prstGeom>
          <a:solidFill>
            <a:srgbClr val="21232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663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 descr="5">
            <a:extLst>
              <a:ext uri="{FF2B5EF4-FFF2-40B4-BE49-F238E27FC236}">
                <a16:creationId xmlns:a16="http://schemas.microsoft.com/office/drawing/2014/main" id="{5229882F-8E60-DC4E-B829-E40C3B79068A}"/>
              </a:ext>
            </a:extLst>
          </p:cNvPr>
          <p:cNvSpPr txBox="1">
            <a:spLocks/>
          </p:cNvSpPr>
          <p:nvPr userDrawn="1"/>
        </p:nvSpPr>
        <p:spPr>
          <a:xfrm>
            <a:off x="4405429" y="3243612"/>
            <a:ext cx="7236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1A80D3-61D4-CF4A-8400-CA845C208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2573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 descr="6">
            <a:extLst>
              <a:ext uri="{FF2B5EF4-FFF2-40B4-BE49-F238E27FC236}">
                <a16:creationId xmlns:a16="http://schemas.microsoft.com/office/drawing/2014/main" id="{FEC23411-C866-AD45-97DB-A8500AA6A094}"/>
              </a:ext>
            </a:extLst>
          </p:cNvPr>
          <p:cNvSpPr txBox="1">
            <a:spLocks/>
          </p:cNvSpPr>
          <p:nvPr userDrawn="1"/>
        </p:nvSpPr>
        <p:spPr>
          <a:xfrm>
            <a:off x="8020801" y="3243612"/>
            <a:ext cx="720000" cy="720000"/>
          </a:xfrm>
          <a:prstGeom prst="ellipse">
            <a:avLst/>
          </a:prstGeom>
          <a:solidFill>
            <a:srgbClr val="21232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35406F-3770-2A40-9173-67A3538D2F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7581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729-12C7-6847-AF20-30EC9E9095B0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9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26A9C47-FC13-6448-9F53-7E11444C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878313-77FD-8244-8818-E61634B9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0C2EC8-81AB-2648-BD99-8F3BC31361F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1459478"/>
            <a:ext cx="5044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B89A0-27EB-7D49-A1FB-0A24F43DE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473048"/>
            <a:ext cx="5044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6011-5817-4C4F-8C54-ED4A8F32D78D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2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0337DCC-087C-EF4C-B483-4BDDB150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502FDC-D3BB-9B41-8939-2A314D1D4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D5734-76C8-6E43-990B-FACD1199D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462549"/>
            <a:ext cx="5042852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049980-D938-5240-A9B1-A7B9C08A3F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2540580"/>
            <a:ext cx="5044440" cy="3327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4AF8A-80DC-4A40-A902-B667F2893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462549"/>
            <a:ext cx="504602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FFC97D4-D179-AC49-9CD5-C230CF63D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554150"/>
            <a:ext cx="5044440" cy="3327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CB24B-B261-464F-8701-7A7D30D3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4DEB-400B-2F47-8EA9-BED2FF45862A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D488B-CF03-CF4C-AC0D-CE28BE91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EA418-9509-2546-A306-76691545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86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BF8616-2073-4D43-96DD-F449E93AA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DED8-4350-C740-BB7C-D6C45B1EB394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F5B6C1-7363-7845-84D2-65178D7A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28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171A6C3-7214-5D45-B4C8-B6981E6E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054E92-8F01-F54E-8278-480D5601F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2730E72-8D0C-9849-B689-B4BEB07099D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38201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287752-A3D4-354A-80FC-B04FFE1BC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150923"/>
            <a:ext cx="5042853" cy="6881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51B0398-8716-8F4A-97F7-95F84FB5CA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BB708B0-6D17-BC4F-A793-1D36B2137D9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09360" y="5150923"/>
            <a:ext cx="5085807" cy="6881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22C03-EB4F-6C40-A1DC-FC28C508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9124-9FEE-F749-B64E-9F79989DAC2E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AB214-15AA-D748-81F1-3058A178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25E78-C9A1-1F43-B258-04C4C460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4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568CA6-59BD-244B-9036-0C61FAFBF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60000" y="1818000"/>
            <a:ext cx="4032000" cy="504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7F1ED91-20F3-6C45-B97B-320BA4DC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29360"/>
            <a:ext cx="7347646" cy="255854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CAD05E5-D687-604F-9665-B43A8F5A0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4895"/>
            <a:ext cx="73367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UK Data Service logo">
            <a:extLst>
              <a:ext uri="{FF2B5EF4-FFF2-40B4-BE49-F238E27FC236}">
                <a16:creationId xmlns:a16="http://schemas.microsoft.com/office/drawing/2014/main" id="{156298A7-4C3C-BA4C-97D4-F2F510C5A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440" y="182880"/>
            <a:ext cx="3101521" cy="10598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A7BAA-6633-ED49-B704-0C3C14CA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A42F-436F-F945-AF86-C545F1275288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7BBB-4F97-4945-8A6E-B312377E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29CD-B531-3345-9F02-2BBEC37A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8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637F60-8147-E64A-B40D-2B0E7645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3CC57A-08FB-2043-9F96-FEB3835CE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0400B8-1E22-FA40-8821-BF2BE615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3981994" cy="41137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1AA4212-F7CB-D54A-B323-E0607E7F2D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463040"/>
            <a:ext cx="6170612" cy="4113741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black and white for generic/service content or colour image for ‘impact’ content.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5832B-BD35-5546-BFD6-7A08974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539-A31E-E445-B370-3EE7B5028308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17B17-7C2F-CC4E-8479-ACD6C7D4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C452-7B7D-9941-880B-F8813687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9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57F14C-28EB-D44F-835B-2A45258A3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0193" y="0"/>
            <a:ext cx="4140000" cy="41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CBD7EA-7633-8544-82AA-792AA39D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278BD0B-2407-594E-B441-F2935630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0077"/>
            <a:ext cx="5264150" cy="254783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073C0B5-D10A-244A-A642-F2ECD8D216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895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contact details [name, email]</a:t>
            </a:r>
          </a:p>
        </p:txBody>
      </p:sp>
      <p:pic>
        <p:nvPicPr>
          <p:cNvPr id="17" name="Logo" descr="UK Data Service logo">
            <a:extLst>
              <a:ext uri="{FF2B5EF4-FFF2-40B4-BE49-F238E27FC236}">
                <a16:creationId xmlns:a16="http://schemas.microsoft.com/office/drawing/2014/main" id="{0F76BA20-AA2B-7340-AC15-C4F4ACBB3B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440" y="182880"/>
            <a:ext cx="3101521" cy="105983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B23-550B-D34F-BD1A-05839C075451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1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78BD0B-2407-594E-B441-F2935630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2603"/>
            <a:ext cx="5264150" cy="253530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B23-550B-D34F-BD1A-05839C075451}" type="datetime1">
              <a:rPr lang="en-GB" smtClean="0"/>
              <a:t>25/04/2024</a:t>
            </a:fld>
            <a:endParaRPr lang="en-US" dirty="0"/>
          </a:p>
        </p:txBody>
      </p:sp>
      <p:pic>
        <p:nvPicPr>
          <p:cNvPr id="10" name="Logo" descr="UK Data Service logo">
            <a:extLst>
              <a:ext uri="{FF2B5EF4-FFF2-40B4-BE49-F238E27FC236}">
                <a16:creationId xmlns:a16="http://schemas.microsoft.com/office/drawing/2014/main" id="{7236A974-59D9-5341-B4B6-A118591D7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" y="182880"/>
            <a:ext cx="3101521" cy="105983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073C0B5-D10A-244A-A642-F2ECD8D2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4895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04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B6CE-15A0-1F4C-8750-95EFE646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ABD98-971F-2E47-A3B1-7DF8D2435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3FDF4-2C51-0642-B47E-E9644E94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9C17-556E-C046-A339-146F08853335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A1DE3-9B49-6A45-9086-4F82B8A4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78811-6AAB-0544-B451-5714A93F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7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04203-40B6-AD49-BABA-0F53D899F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D708B-2825-8A44-ADE7-0D8D0CFF2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64769-EEF7-A549-9639-8815B600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35E5-3497-504C-90EE-ACD012EC1750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21ACA-B6B2-A145-B9B1-6320D9CA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F0699-5091-B846-8889-D3EC580E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>
            <a:extLst>
              <a:ext uri="{FF2B5EF4-FFF2-40B4-BE49-F238E27FC236}">
                <a16:creationId xmlns:a16="http://schemas.microsoft.com/office/drawing/2014/main" id="{130685FF-8861-7240-BA53-FA31C6C9C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3099873"/>
            <a:ext cx="3594462" cy="35944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F70C-7487-5D49-97F3-B37681DB2E7A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BA2EDF-5ADA-2A43-803A-5C04DEC2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7271" cy="548819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8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5FFB9A-F3F6-8946-9ABA-98B8C06C0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209040"/>
            <a:ext cx="5264150" cy="257886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 w/ image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33B02D-6238-4843-B9D5-1E272AAC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14895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Logo" descr="UK Data Service logo">
            <a:extLst>
              <a:ext uri="{FF2B5EF4-FFF2-40B4-BE49-F238E27FC236}">
                <a16:creationId xmlns:a16="http://schemas.microsoft.com/office/drawing/2014/main" id="{76C60B7B-315C-B548-A043-C196F7D38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" y="182880"/>
            <a:ext cx="3101521" cy="1059831"/>
          </a:xfrm>
          <a:prstGeom prst="rect">
            <a:avLst/>
          </a:prstGeom>
        </p:spPr>
      </p:pic>
      <p:sp>
        <p:nvSpPr>
          <p:cNvPr id="13" name="Picture Placeholder 2" descr="[Image description to go here]">
            <a:extLst>
              <a:ext uri="{FF2B5EF4-FFF2-40B4-BE49-F238E27FC236}">
                <a16:creationId xmlns:a16="http://schemas.microsoft.com/office/drawing/2014/main" id="{3C9C5F8A-2236-FE4B-91BF-E087092BF60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77200" y="1"/>
            <a:ext cx="4114800" cy="68579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black and white image for generic/service content or colour image for ‘impact’ content.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2791F5A-39D3-DC4F-AA9D-8EF80ABB1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13474" y="2388526"/>
            <a:ext cx="3727451" cy="28527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Place hex graphic here to overlay black and white image.</a:t>
            </a:r>
          </a:p>
        </p:txBody>
      </p:sp>
      <p:pic>
        <p:nvPicPr>
          <p:cNvPr id="10" name="Picture 9" descr="UKRI Economic and Social Research Council logo">
            <a:extLst>
              <a:ext uri="{FF2B5EF4-FFF2-40B4-BE49-F238E27FC236}">
                <a16:creationId xmlns:a16="http://schemas.microsoft.com/office/drawing/2014/main" id="{B406835A-EC17-A04A-BE37-2B9F3923BD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1" y="5527040"/>
            <a:ext cx="2210353" cy="5605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FE899-5F81-544E-A915-E6320293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EE13-5FCB-9C42-A93B-39A2047ADC20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21E7-45D7-F74F-B564-964148DA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A7D14-C32E-2C42-98CD-EAC78D9B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568CA6-59BD-244B-9036-0C61FAFBF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60000" y="1818000"/>
            <a:ext cx="4032000" cy="504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7F1ED91-20F3-6C45-B97B-320BA4DC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29360"/>
            <a:ext cx="7347646" cy="255854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CAD05E5-D687-604F-9665-B43A8F5A0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4895"/>
            <a:ext cx="73367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UK Data Service logo">
            <a:extLst>
              <a:ext uri="{FF2B5EF4-FFF2-40B4-BE49-F238E27FC236}">
                <a16:creationId xmlns:a16="http://schemas.microsoft.com/office/drawing/2014/main" id="{156298A7-4C3C-BA4C-97D4-F2F510C5A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440" y="182880"/>
            <a:ext cx="3101521" cy="10598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A7BAA-6633-ED49-B704-0C3C14CA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A42F-436F-F945-AF86-C545F1275288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7BBB-4F97-4945-8A6E-B312377E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29CD-B531-3345-9F02-2BBEC37A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0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block (No-colour 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B4B117-0BB7-B947-BBCE-4B75B6FF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409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524001"/>
            <a:ext cx="9977438" cy="322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&quot; &quot;">
            <a:extLst>
              <a:ext uri="{FF2B5EF4-FFF2-40B4-BE49-F238E27FC236}">
                <a16:creationId xmlns:a16="http://schemas.microsoft.com/office/drawing/2014/main" id="{5E49A4A5-C4C1-5D41-BB01-2986D2117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3099873"/>
            <a:ext cx="3594462" cy="35944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DED8-4350-C740-BB7C-D6C45B1EB394}" type="datetime1">
              <a:rPr lang="en-GB" smtClean="0"/>
              <a:t>25/04/2024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73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 block (Colour 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B4B117-0BB7-B947-BBCE-4B75B6FF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123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548713"/>
            <a:ext cx="8843682" cy="406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DED8-4350-C740-BB7C-D6C45B1EB394}" type="datetime1">
              <a:rPr lang="en-GB" smtClean="0"/>
              <a:t>25/04/2024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&quot; &quot;">
            <a:extLst>
              <a:ext uri="{FF2B5EF4-FFF2-40B4-BE49-F238E27FC236}">
                <a16:creationId xmlns:a16="http://schemas.microsoft.com/office/drawing/2014/main" id="{96E4B558-0EB5-6F40-AF8C-7DF31DEF4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0" y="1223011"/>
            <a:ext cx="508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block (No-colour 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B4B117-0BB7-B947-BBCE-4B75B6FF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409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524001"/>
            <a:ext cx="9977438" cy="322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&quot; &quot;">
            <a:extLst>
              <a:ext uri="{FF2B5EF4-FFF2-40B4-BE49-F238E27FC236}">
                <a16:creationId xmlns:a16="http://schemas.microsoft.com/office/drawing/2014/main" id="{5E49A4A5-C4C1-5D41-BB01-2986D2117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3099873"/>
            <a:ext cx="3594462" cy="35944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DED8-4350-C740-BB7C-D6C45B1EB394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00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block (Small 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B4B117-0BB7-B947-BBCE-4B75B6FF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123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540477"/>
            <a:ext cx="9977438" cy="42578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DED8-4350-C740-BB7C-D6C45B1EB394}" type="datetime1">
              <a:rPr lang="en-GB" smtClean="0"/>
              <a:t>25/04/2024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568CA6-59BD-244B-9036-0C61FAFBF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47926" y="5391304"/>
            <a:ext cx="1544074" cy="19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8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556283B-FAA3-0C45-8F69-C61CD2C6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AFDA-3085-094D-8597-EA125B75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7C0223E-760F-4543-BDE3-CA6F2E44125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498600"/>
            <a:ext cx="7315200" cy="448468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mtClean="0"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Double click the icon to add and edit charts. Use suitable brand colours to change the chart’s appearance. Use black or purple colour (</a:t>
            </a:r>
            <a:r>
              <a:rPr lang="en-GB">
                <a:solidFill>
                  <a:srgbClr val="222221"/>
                </a:solidFill>
                <a:effectLst/>
                <a:latin typeface="Helvetica" pitchFamily="2" charset="0"/>
              </a:rPr>
              <a:t>#702082) for all text. Refer to theme and our brand guide for more colours.</a:t>
            </a:r>
          </a:p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F70C-7487-5D49-97F3-B37681DB2E7A}" type="datetime1">
              <a:rPr lang="en-GB" smtClean="0"/>
              <a:t>25/04/2024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9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E85E4F7-9E26-F444-BDD5-B54AD9B3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79C323-C234-3B4B-AC17-6AE6E5045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F149F08-6749-4F49-BA62-07A1E155EC2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200" y="1498600"/>
            <a:ext cx="9977438" cy="3819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Double click icon to design your table. Use black or purple colour (</a:t>
            </a:r>
            <a:r>
              <a:rPr lang="en-GB">
                <a:solidFill>
                  <a:srgbClr val="222221"/>
                </a:solidFill>
                <a:effectLst/>
                <a:latin typeface="Helvetica" pitchFamily="2" charset="0"/>
              </a:rPr>
              <a:t>#702082) for all text. Refer to theme and our brand guide for more colours.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4559-C37D-F943-A0B6-3EDAAF776624}" type="datetime1">
              <a:rPr lang="en-GB" smtClean="0"/>
              <a:t>25/04/2024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9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E85E4F7-9E26-F444-BDD5-B54AD9B3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79C323-C234-3B4B-AC17-6AE6E5045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4559-C37D-F943-A0B6-3EDAAF776624}" type="datetime1">
              <a:rPr lang="en-GB" smtClean="0"/>
              <a:t>25/04/2024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martArt Placeholder 3"/>
          <p:cNvSpPr>
            <a:spLocks noGrp="1"/>
          </p:cNvSpPr>
          <p:nvPr>
            <p:ph type="dgm" sz="quarter" idx="13"/>
          </p:nvPr>
        </p:nvSpPr>
        <p:spPr>
          <a:xfrm>
            <a:off x="838200" y="1773238"/>
            <a:ext cx="9424988" cy="360045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54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05234C-2ACE-284E-9BC2-36AD230EE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00" y="1818000"/>
            <a:ext cx="4032000" cy="50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1BE7A-0162-E341-B254-C9EBCDF7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430BE4-70A3-6545-9DF6-33845DC8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black and white image for generic/service content or colour image for ‘impact’ content.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AB2C-4B99-BA49-A1DA-3174DB9E16C4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2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B5E875-B60A-AE45-B59D-5F3A83B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black and white image for generic/service content or colour image for ‘impact’ content.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AB2C-4B99-BA49-A1DA-3174DB9E16C4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A96812-C596-B049-AAB8-93457EF6B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35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6D3317-D90B-EF49-866A-F478D649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D9441-422C-3640-820A-487119271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00" y="1818000"/>
            <a:ext cx="4032000" cy="50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2400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black and white for generic/service content or colour image for ‘impact’ content.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CEC1-651B-7546-AFA1-0AE5803C80CE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6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ext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BCBE07B-4D26-5540-BEE8-6A38DAFE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DACAEE-DC94-BB45-B780-0A6812353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2400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black and white for generic/service content or colour image for ‘impact’ content.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CEC1-651B-7546-AFA1-0AE5803C80CE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53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low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D04D0-7888-BF4A-8490-E3598A8C2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13682" y="3617843"/>
            <a:ext cx="9288981" cy="0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BD6C3D8-F4FB-0748-80D9-9B0C2AE54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EA6D41D-BD33-514C-80EA-5E51B030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 descr="1">
            <a:extLst>
              <a:ext uri="{FF2B5EF4-FFF2-40B4-BE49-F238E27FC236}">
                <a16:creationId xmlns:a16="http://schemas.microsoft.com/office/drawing/2014/main" id="{5229882F-8E60-DC4E-B829-E40C3B79068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440291" y="3257843"/>
            <a:ext cx="7200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1A80D3-61D4-CF4A-8400-CA845C208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3757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 descr="2">
            <a:extLst>
              <a:ext uri="{FF2B5EF4-FFF2-40B4-BE49-F238E27FC236}">
                <a16:creationId xmlns:a16="http://schemas.microsoft.com/office/drawing/2014/main" id="{FEC23411-C866-AD45-97DB-A8500AA6A094}"/>
              </a:ext>
            </a:extLst>
          </p:cNvPr>
          <p:cNvSpPr txBox="1">
            <a:spLocks/>
          </p:cNvSpPr>
          <p:nvPr userDrawn="1"/>
        </p:nvSpPr>
        <p:spPr>
          <a:xfrm>
            <a:off x="7041271" y="3257843"/>
            <a:ext cx="720000" cy="720000"/>
          </a:xfrm>
          <a:prstGeom prst="ellipse">
            <a:avLst/>
          </a:prstGeom>
          <a:solidFill>
            <a:srgbClr val="21232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35406F-3770-2A40-9173-67A3538D2F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2227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 descr="3">
            <a:extLst>
              <a:ext uri="{FF2B5EF4-FFF2-40B4-BE49-F238E27FC236}">
                <a16:creationId xmlns:a16="http://schemas.microsoft.com/office/drawing/2014/main" id="{A666CD40-405E-8F48-BB3F-139D673BAC5B}"/>
              </a:ext>
            </a:extLst>
          </p:cNvPr>
          <p:cNvSpPr txBox="1">
            <a:spLocks/>
          </p:cNvSpPr>
          <p:nvPr userDrawn="1"/>
        </p:nvSpPr>
        <p:spPr>
          <a:xfrm>
            <a:off x="10633800" y="3275678"/>
            <a:ext cx="7200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BF9A-A25A-9E44-AC24-21CF2156EB06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6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low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D04D0-7888-BF4A-8490-E3598A8C2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50800" y="3617843"/>
            <a:ext cx="12253463" cy="0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AE12F76-1376-6D42-B2AA-7CB3A9664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67A9403-DB04-8348-B31B-339D7FB8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 descr="3">
            <a:extLst>
              <a:ext uri="{FF2B5EF4-FFF2-40B4-BE49-F238E27FC236}">
                <a16:creationId xmlns:a16="http://schemas.microsoft.com/office/drawing/2014/main" id="{5229882F-8E60-DC4E-B829-E40C3B79068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440291" y="3264220"/>
            <a:ext cx="7200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1A80D3-61D4-CF4A-8400-CA845C208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3757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 descr="4">
            <a:extLst>
              <a:ext uri="{FF2B5EF4-FFF2-40B4-BE49-F238E27FC236}">
                <a16:creationId xmlns:a16="http://schemas.microsoft.com/office/drawing/2014/main" id="{FEC23411-C866-AD45-97DB-A8500AA6A09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041271" y="3264220"/>
            <a:ext cx="720000" cy="720000"/>
          </a:xfrm>
          <a:prstGeom prst="ellipse">
            <a:avLst/>
          </a:prstGeom>
          <a:solidFill>
            <a:srgbClr val="21232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35406F-3770-2A40-9173-67A3538D2F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2227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 descr="5">
            <a:extLst>
              <a:ext uri="{FF2B5EF4-FFF2-40B4-BE49-F238E27FC236}">
                <a16:creationId xmlns:a16="http://schemas.microsoft.com/office/drawing/2014/main" id="{A666CD40-405E-8F48-BB3F-139D673BAC5B}"/>
              </a:ext>
            </a:extLst>
          </p:cNvPr>
          <p:cNvSpPr txBox="1">
            <a:spLocks/>
          </p:cNvSpPr>
          <p:nvPr userDrawn="1"/>
        </p:nvSpPr>
        <p:spPr>
          <a:xfrm>
            <a:off x="10746535" y="3264220"/>
            <a:ext cx="7236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537-DB89-2741-879E-E6FBC377CB7F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 block (Colour 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B4B117-0BB7-B947-BBCE-4B75B6FF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123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548713"/>
            <a:ext cx="8843682" cy="4065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DED8-4350-C740-BB7C-D6C45B1EB394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&quot; &quot;">
            <a:extLst>
              <a:ext uri="{FF2B5EF4-FFF2-40B4-BE49-F238E27FC236}">
                <a16:creationId xmlns:a16="http://schemas.microsoft.com/office/drawing/2014/main" id="{96E4B558-0EB5-6F40-AF8C-7DF31DEF4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0" y="1223011"/>
            <a:ext cx="508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65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low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D04D0-7888-BF4A-8490-E3598A8C2B1F}"/>
              </a:ext>
            </a:extLst>
          </p:cNvPr>
          <p:cNvCxnSpPr>
            <a:cxnSpLocks/>
          </p:cNvCxnSpPr>
          <p:nvPr userDrawn="1"/>
        </p:nvCxnSpPr>
        <p:spPr>
          <a:xfrm>
            <a:off x="0" y="3617843"/>
            <a:ext cx="11036591" cy="0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3365D08-9FBB-4142-93B8-0502CDFD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783AA5C-25E9-1D47-A098-CB8BECAF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Box 20" descr="4">
            <a:extLst>
              <a:ext uri="{FF2B5EF4-FFF2-40B4-BE49-F238E27FC236}">
                <a16:creationId xmlns:a16="http://schemas.microsoft.com/office/drawing/2014/main" id="{402C4869-86BF-854E-91B5-2F8215766C1F}"/>
              </a:ext>
            </a:extLst>
          </p:cNvPr>
          <p:cNvSpPr txBox="1">
            <a:spLocks/>
          </p:cNvSpPr>
          <p:nvPr userDrawn="1"/>
        </p:nvSpPr>
        <p:spPr>
          <a:xfrm>
            <a:off x="795409" y="3261755"/>
            <a:ext cx="720000" cy="720000"/>
          </a:xfrm>
          <a:prstGeom prst="ellipse">
            <a:avLst/>
          </a:prstGeom>
          <a:solidFill>
            <a:srgbClr val="21232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663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 descr="5">
            <a:extLst>
              <a:ext uri="{FF2B5EF4-FFF2-40B4-BE49-F238E27FC236}">
                <a16:creationId xmlns:a16="http://schemas.microsoft.com/office/drawing/2014/main" id="{5229882F-8E60-DC4E-B829-E40C3B79068A}"/>
              </a:ext>
            </a:extLst>
          </p:cNvPr>
          <p:cNvSpPr txBox="1">
            <a:spLocks/>
          </p:cNvSpPr>
          <p:nvPr userDrawn="1"/>
        </p:nvSpPr>
        <p:spPr>
          <a:xfrm>
            <a:off x="4405429" y="3243612"/>
            <a:ext cx="723600" cy="720000"/>
          </a:xfrm>
          <a:prstGeom prst="ellipse">
            <a:avLst/>
          </a:prstGeom>
          <a:solidFill>
            <a:srgbClr val="70208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1A80D3-61D4-CF4A-8400-CA845C208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2573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 descr="6">
            <a:extLst>
              <a:ext uri="{FF2B5EF4-FFF2-40B4-BE49-F238E27FC236}">
                <a16:creationId xmlns:a16="http://schemas.microsoft.com/office/drawing/2014/main" id="{FEC23411-C866-AD45-97DB-A8500AA6A094}"/>
              </a:ext>
            </a:extLst>
          </p:cNvPr>
          <p:cNvSpPr txBox="1">
            <a:spLocks/>
          </p:cNvSpPr>
          <p:nvPr userDrawn="1"/>
        </p:nvSpPr>
        <p:spPr>
          <a:xfrm>
            <a:off x="8020801" y="3243612"/>
            <a:ext cx="720000" cy="720000"/>
          </a:xfrm>
          <a:prstGeom prst="ellipse">
            <a:avLst/>
          </a:prstGeom>
          <a:solidFill>
            <a:srgbClr val="21232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35406F-3770-2A40-9173-67A3538D2F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7581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6729-12C7-6847-AF20-30EC9E9095B0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01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26A9C47-FC13-6448-9F53-7E11444C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878313-77FD-8244-8818-E61634B9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0C2EC8-81AB-2648-BD99-8F3BC31361F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1459478"/>
            <a:ext cx="5044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B89A0-27EB-7D49-A1FB-0A24F43DE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473048"/>
            <a:ext cx="5044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6011-5817-4C4F-8C54-ED4A8F32D78D}" type="datetime1">
              <a:rPr lang="en-GB" smtClean="0"/>
              <a:t>25/04/2024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0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0337DCC-087C-EF4C-B483-4BDDB150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502FDC-D3BB-9B41-8939-2A314D1D4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D5734-76C8-6E43-990B-FACD1199D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462549"/>
            <a:ext cx="5042852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049980-D938-5240-A9B1-A7B9C08A3F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2540580"/>
            <a:ext cx="5044440" cy="3327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4AF8A-80DC-4A40-A902-B667F2893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462549"/>
            <a:ext cx="504602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FFC97D4-D179-AC49-9CD5-C230CF63D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554150"/>
            <a:ext cx="5044440" cy="3327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CB24B-B261-464F-8701-7A7D30D3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4DEB-400B-2F47-8EA9-BED2FF45862A}" type="datetime1">
              <a:rPr lang="en-GB" smtClean="0"/>
              <a:t>25/04/2024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D488B-CF03-CF4C-AC0D-CE28BE91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EA418-9509-2546-A306-76691545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4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BF8616-2073-4D43-96DD-F449E93AA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DED8-4350-C740-BB7C-D6C45B1EB394}" type="datetime1">
              <a:rPr lang="en-GB" smtClean="0"/>
              <a:t>25/04/2024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F5B6C1-7363-7845-84D2-65178D7A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076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171A6C3-7214-5D45-B4C8-B6981E6E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054E92-8F01-F54E-8278-480D5601F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2730E72-8D0C-9849-B689-B4BEB07099D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38201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287752-A3D4-354A-80FC-B04FFE1BC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150923"/>
            <a:ext cx="5042853" cy="6881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51B0398-8716-8F4A-97F7-95F84FB5CA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BB708B0-6D17-BC4F-A793-1D36B2137D9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09360" y="5150923"/>
            <a:ext cx="5085807" cy="6881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22C03-EB4F-6C40-A1DC-FC28C508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9124-9FEE-F749-B64E-9F79989DAC2E}" type="datetime1">
              <a:rPr lang="en-GB" smtClean="0"/>
              <a:t>25/04/2024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AB214-15AA-D748-81F1-3058A178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25E78-C9A1-1F43-B258-04C4C460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41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/Impact 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637F60-8147-E64A-B40D-2B0E7645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3CC57A-08FB-2043-9F96-FEB3835CE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0400B8-1E22-FA40-8821-BF2BE615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3981994" cy="41137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1AA4212-F7CB-D54A-B323-E0607E7F2D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463040"/>
            <a:ext cx="6170612" cy="4113741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black and white for generic/service content or colour image for ‘impact’ content.</a:t>
            </a:r>
          </a:p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5832B-BD35-5546-BFD6-7A08974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539-A31E-E445-B370-3EE7B5028308}" type="datetime1">
              <a:rPr lang="en-GB" smtClean="0"/>
              <a:t>25/04/2024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17B17-7C2F-CC4E-8479-ACD6C7D4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C452-7B7D-9941-880B-F8813687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95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57F14C-28EB-D44F-835B-2A45258A3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0193" y="0"/>
            <a:ext cx="4140000" cy="41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CBD7EA-7633-8544-82AA-792AA39D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278BD0B-2407-594E-B441-F2935630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0077"/>
            <a:ext cx="5264150" cy="254783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073C0B5-D10A-244A-A642-F2ECD8D216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895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contact details [name, email]</a:t>
            </a:r>
          </a:p>
        </p:txBody>
      </p:sp>
      <p:pic>
        <p:nvPicPr>
          <p:cNvPr id="17" name="Logo" descr="UK Data Service logo">
            <a:extLst>
              <a:ext uri="{FF2B5EF4-FFF2-40B4-BE49-F238E27FC236}">
                <a16:creationId xmlns:a16="http://schemas.microsoft.com/office/drawing/2014/main" id="{0F76BA20-AA2B-7340-AC15-C4F4ACBB3B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440" y="182880"/>
            <a:ext cx="3101521" cy="105983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B23-550B-D34F-BD1A-05839C075451}" type="datetime1">
              <a:rPr lang="en-GB" smtClean="0"/>
              <a:t>25/04/2024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78BD0B-2407-594E-B441-F2935630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2603"/>
            <a:ext cx="5264150" cy="253530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B23-550B-D34F-BD1A-05839C075451}" type="datetime1">
              <a:rPr lang="en-GB" smtClean="0"/>
              <a:t>25/04/2024</a:t>
            </a:fld>
            <a:endParaRPr lang="en-US"/>
          </a:p>
        </p:txBody>
      </p:sp>
      <p:pic>
        <p:nvPicPr>
          <p:cNvPr id="10" name="Logo" descr="UK Data Service logo">
            <a:extLst>
              <a:ext uri="{FF2B5EF4-FFF2-40B4-BE49-F238E27FC236}">
                <a16:creationId xmlns:a16="http://schemas.microsoft.com/office/drawing/2014/main" id="{7236A974-59D9-5341-B4B6-A118591D7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" y="182880"/>
            <a:ext cx="3101521" cy="105983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073C0B5-D10A-244A-A642-F2ECD8D2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4895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7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B6CE-15A0-1F4C-8750-95EFE646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ABD98-971F-2E47-A3B1-7DF8D2435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3FDF4-2C51-0642-B47E-E9644E94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9C17-556E-C046-A339-146F08853335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A1DE3-9B49-6A45-9086-4F82B8A4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78811-6AAB-0544-B451-5714A93F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36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04203-40B6-AD49-BABA-0F53D899F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D708B-2825-8A44-ADE7-0D8D0CFF2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64769-EEF7-A549-9639-8815B600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35E5-3497-504C-90EE-ACD012EC1750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21ACA-B6B2-A145-B9B1-6320D9CA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F0699-5091-B846-8889-D3EC580E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9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block (Small 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B4B117-0BB7-B947-BBCE-4B75B6FF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123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540477"/>
            <a:ext cx="9977438" cy="4257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4D09-7FF5-A642-B57F-6056C877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AC83-1E27-5343-BB94-CDF1C9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EB37C-4AD6-6546-88C7-0D5145F7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DED8-4350-C740-BB7C-D6C45B1EB394}" type="datetime1">
              <a:rPr lang="en-GB" smtClean="0"/>
              <a:t>25/04/2024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568CA6-59BD-244B-9036-0C61FAFBF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47926" y="5391304"/>
            <a:ext cx="1544074" cy="19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26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>
            <a:extLst>
              <a:ext uri="{FF2B5EF4-FFF2-40B4-BE49-F238E27FC236}">
                <a16:creationId xmlns:a16="http://schemas.microsoft.com/office/drawing/2014/main" id="{130685FF-8861-7240-BA53-FA31C6C9C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3099873"/>
            <a:ext cx="3594462" cy="35944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F70C-7487-5D49-97F3-B37681DB2E7A}" type="datetime1">
              <a:rPr lang="en-GB" smtClean="0"/>
              <a:t>25/04/2024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BA2EDF-5ADA-2A43-803A-5C04DEC2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7271" cy="548819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23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556283B-FAA3-0C45-8F69-C61CD2C6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AFDA-3085-094D-8597-EA125B75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7C0223E-760F-4543-BDE3-CA6F2E44125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498600"/>
            <a:ext cx="7315200" cy="448468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mtClean="0"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Double click the icon to add and edit charts. Use suitable brand colours to change the chart’s appearance. Use black or purple colour (</a:t>
            </a:r>
            <a:r>
              <a:rPr lang="en-GB" dirty="0">
                <a:solidFill>
                  <a:srgbClr val="222221"/>
                </a:solidFill>
                <a:effectLst/>
                <a:latin typeface="Helvetica" pitchFamily="2" charset="0"/>
              </a:rPr>
              <a:t>#702082) for all text. Refer to theme and our brand guide for more colours.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F70C-7487-5D49-97F3-B37681DB2E7A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8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E85E4F7-9E26-F444-BDD5-B54AD9B3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79C323-C234-3B4B-AC17-6AE6E5045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F149F08-6749-4F49-BA62-07A1E155EC2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200" y="1498600"/>
            <a:ext cx="9977438" cy="3819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Double click icon to design your table. Use black or purple colour (</a:t>
            </a:r>
            <a:r>
              <a:rPr lang="en-GB" dirty="0">
                <a:solidFill>
                  <a:srgbClr val="222221"/>
                </a:solidFill>
                <a:effectLst/>
                <a:latin typeface="Helvetica" pitchFamily="2" charset="0"/>
              </a:rPr>
              <a:t>#702082) for all text. Refer to theme and our brand guide for more colours.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4559-C37D-F943-A0B6-3EDAAF776624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9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E85E4F7-9E26-F444-BDD5-B54AD9B3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79C323-C234-3B4B-AC17-6AE6E5045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4559-C37D-F943-A0B6-3EDAAF776624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martArt Placeholder 3"/>
          <p:cNvSpPr>
            <a:spLocks noGrp="1"/>
          </p:cNvSpPr>
          <p:nvPr>
            <p:ph type="dgm" sz="quarter" idx="13"/>
          </p:nvPr>
        </p:nvSpPr>
        <p:spPr>
          <a:xfrm>
            <a:off x="838200" y="1773238"/>
            <a:ext cx="9424988" cy="360045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05234C-2ACE-284E-9BC2-36AD230EE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00" y="1818000"/>
            <a:ext cx="4032000" cy="50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1BE7A-0162-E341-B254-C9EBCDF7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430BE4-70A3-6545-9DF6-33845DC8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black and white image for generic/service content or colour image for ‘impact’ content.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AB2C-4B99-BA49-A1DA-3174DB9E16C4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D3251-F8FF-3E43-9ABF-224BA665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0C572-2F59-9442-A975-71EAAFC4C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1CD03-6088-6243-83B0-E50471392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94F93ADD-E702-C74C-B2F2-777AA750DCF5}" type="datetime1">
              <a:rPr lang="en-GB" smtClean="0"/>
              <a:t>25/04/2024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C6E44-43F8-EC48-801C-C47A6939F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F583A-B9F5-4F41-8DD5-8AC7F4FF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16687C5-7511-7743-B429-3BDBE272F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D3251-F8FF-3E43-9ABF-224BA665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0C572-2F59-9442-A975-71EAAFC4C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1CD03-6088-6243-83B0-E50471392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94F93ADD-E702-C74C-B2F2-777AA750DCF5}" type="datetime1">
              <a:rPr lang="en-GB" smtClean="0"/>
              <a:t>25/04/2024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C6E44-43F8-EC48-801C-C47A6939F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F583A-B9F5-4F41-8DD5-8AC7F4FF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16687C5-7511-7743-B429-3BDBE272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1B70D4-7556-534B-BB93-5540A367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Collaboration is key: </a:t>
            </a:r>
            <a:br>
              <a:rPr lang="en-US" sz="3600" dirty="0"/>
            </a:br>
            <a:r>
              <a:rPr lang="en-US" sz="3600" dirty="0"/>
              <a:t>Responding to researcher’s needs in the COVID-19 pandemic 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607BC-A661-1942-930C-8EB3C9C8A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Alle Bloom, UK Data Service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89EF87-1EA0-423C-70D0-38B9787A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112" r="30112"/>
          <a:stretch/>
        </p:blipFill>
        <p:spPr bwMode="auto">
          <a:xfrm>
            <a:off x="8077200" y="1"/>
            <a:ext cx="4114800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1899"/>
          <a:stretch>
            <a:fillRect/>
          </a:stretch>
        </p:blipFill>
        <p:spPr bwMode="auto">
          <a:xfrm>
            <a:off x="4705949" y="1744755"/>
            <a:ext cx="3727451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08069" y="6479114"/>
            <a:ext cx="66906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2024 University of Manchester. Created by Cathie Marsh Institute, UK Data Service.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7020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40B0B-BDD4-934E-8690-7D00D9E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32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B9EA-E777-2B8F-DB31-6CF0E990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CESSDA Roadshows – COVID-19 and Cancer and Major Chronic Disease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C5F05-873F-A0A7-82C3-044EE3510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8713"/>
            <a:ext cx="8843682" cy="5172762"/>
          </a:xfrm>
        </p:spPr>
        <p:txBody>
          <a:bodyPr>
            <a:normAutofit fontScale="92500"/>
          </a:bodyPr>
          <a:lstStyle/>
          <a:p>
            <a:r>
              <a:rPr lang="en-GB" dirty="0"/>
              <a:t>Collaborated with other CESSDA service providers on two roadshow events:</a:t>
            </a:r>
          </a:p>
          <a:p>
            <a:r>
              <a:rPr lang="en-GB" sz="2300" dirty="0"/>
              <a:t>COVID-19:</a:t>
            </a:r>
          </a:p>
          <a:p>
            <a:pPr lvl="1"/>
            <a:r>
              <a:rPr lang="en-GB" sz="2300" dirty="0"/>
              <a:t>Worked with CESSDA , AUSSDA and DANS to organise a practical deep dive into COVID-19 data</a:t>
            </a:r>
          </a:p>
          <a:p>
            <a:pPr lvl="1"/>
            <a:r>
              <a:rPr lang="en-GB" sz="2300" dirty="0"/>
              <a:t>Highlighted the available COVID-19 data and how to find this </a:t>
            </a:r>
          </a:p>
          <a:p>
            <a:r>
              <a:rPr lang="en-GB" sz="2300" dirty="0"/>
              <a:t>Cancer and Major Chronic Disease</a:t>
            </a:r>
          </a:p>
          <a:p>
            <a:pPr lvl="1"/>
            <a:r>
              <a:rPr lang="en-GB" sz="2300" dirty="0"/>
              <a:t>Worked with NSD and UCL and UoM </a:t>
            </a:r>
          </a:p>
          <a:p>
            <a:pPr lvl="1"/>
            <a:r>
              <a:rPr lang="en-GB" sz="2300" dirty="0"/>
              <a:t>Provided our expertise on discovery at national and European levels </a:t>
            </a:r>
          </a:p>
          <a:p>
            <a:pPr lvl="1"/>
            <a:endParaRPr lang="en-GB" sz="2400" dirty="0"/>
          </a:p>
          <a:p>
            <a:r>
              <a:rPr lang="en-GB" dirty="0"/>
              <a:t>Utilised our knowledge of data discovery to bring training expertise to an international audience</a:t>
            </a:r>
          </a:p>
          <a:p>
            <a:r>
              <a:rPr lang="en-GB" dirty="0"/>
              <a:t>Utilised our networks to bring in expert researchers for these events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3C256-E16D-FB5F-4F26-F765154A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30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D18B-8569-4DFD-D250-4A77422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Resources: COVID-19 Theme page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41B2-D8D3-02F5-6713-017F1FC22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0477"/>
            <a:ext cx="5524099" cy="425789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Central hub for COVID-19 data, resources and case studies.</a:t>
            </a:r>
          </a:p>
          <a:p>
            <a:r>
              <a:rPr lang="en-GB" dirty="0"/>
              <a:t>Initially started with ‘Key data’ from existing surveys measuring topics such as poverty, pre-existing health conditions, working patterns</a:t>
            </a:r>
          </a:p>
          <a:p>
            <a:r>
              <a:rPr lang="en-GB" dirty="0"/>
              <a:t>Co-ordinated with data providers to discuss when next datasets would be available</a:t>
            </a:r>
          </a:p>
          <a:p>
            <a:r>
              <a:rPr lang="en-GB" dirty="0"/>
              <a:t>Also hosted links to other data sources e.g. VSSN (Voluntary Sector Studies Network) to promote their data repository. </a:t>
            </a:r>
          </a:p>
          <a:p>
            <a:r>
              <a:rPr lang="en-GB" dirty="0"/>
              <a:t>Went live in May 2020, monthly updates with new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5DFC-C494-DA8E-C166-A0D6A462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38C70-803B-37C6-A7D5-1BEFFC42E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407" y="1469924"/>
            <a:ext cx="3373085" cy="2818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A6212-9BD6-8254-7D5A-5DE904B6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50" y="4926476"/>
            <a:ext cx="2821100" cy="10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B9EA-E777-2B8F-DB31-6CF0E990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300" dirty="0"/>
              <a:t>Resources: NCRM Wayfinder Guides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C5F05-873F-A0A7-82C3-044EE351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7"/>
            <a:ext cx="5044440" cy="55425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Collaboration with other service providers and data depositors on a guide as part of NCRM’s </a:t>
            </a:r>
            <a:r>
              <a:rPr lang="en-GB" sz="2800" i="1" dirty="0"/>
              <a:t>“Changing Research Methods for Covid-19” </a:t>
            </a:r>
            <a:r>
              <a:rPr lang="en-GB" sz="2800" dirty="0"/>
              <a:t>Project.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The NCRM Wayfinder guide to Covid-19 secondary data resources –Understanding Society 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The NCRM wayfinder guide to moving to secondary data analysis – CDRC, ADR UK, ONS, Joint Biosecurity Centre. </a:t>
            </a:r>
          </a:p>
          <a:p>
            <a:pPr marL="0" indent="0">
              <a:buNone/>
            </a:pPr>
            <a:endParaRPr lang="en-GB" sz="1700" i="1" dirty="0"/>
          </a:p>
          <a:p>
            <a:endParaRPr lang="en-GB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3C256-E16D-FB5F-4F26-F765154A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20421-8391-44C3-E224-41E2EA771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2"/>
          <a:stretch/>
        </p:blipFill>
        <p:spPr>
          <a:xfrm>
            <a:off x="5882640" y="1005705"/>
            <a:ext cx="6083239" cy="1955424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E42D2-3D47-68E2-C396-1C82EC3AF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8"/>
          <a:stretch/>
        </p:blipFill>
        <p:spPr>
          <a:xfrm>
            <a:off x="6570426" y="3244698"/>
            <a:ext cx="3711071" cy="1782151"/>
          </a:xfrm>
          <a:prstGeom prst="rect">
            <a:avLst/>
          </a:prstGeom>
        </p:spPr>
      </p:pic>
      <p:pic>
        <p:nvPicPr>
          <p:cNvPr id="1026" name="Picture 2" descr="ADR UK - Administrative Data Research UK. Data-driven change">
            <a:extLst>
              <a:ext uri="{FF2B5EF4-FFF2-40B4-BE49-F238E27FC236}">
                <a16:creationId xmlns:a16="http://schemas.microsoft.com/office/drawing/2014/main" id="{8C60705E-8664-01AD-C5F0-DFA44F9E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0" y="4770114"/>
            <a:ext cx="2159527" cy="8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E896E-18DF-3FFB-30D0-0F88B7A3C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328" y="4917288"/>
            <a:ext cx="1195953" cy="119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C63EB-F61D-1323-E3D2-C5F609A43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700" y="5990227"/>
            <a:ext cx="263979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3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E0FB-C3EF-BF51-6602-552450ED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Understanding Society COVID-19 teaching dataset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B6FC-3994-2665-1BF1-1D7E53E06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Developed through a collaboration between the UK Data Service, ISER and Professor Sin Yi Cheung from Cardiff University, </a:t>
            </a:r>
          </a:p>
          <a:p>
            <a:r>
              <a:rPr lang="en-GB" dirty="0">
                <a:latin typeface="Arial"/>
                <a:cs typeface="Arial"/>
              </a:rPr>
              <a:t>New resource includes a cross-sectional and longitudinal data file.</a:t>
            </a:r>
          </a:p>
          <a:p>
            <a:r>
              <a:rPr lang="en-GB" dirty="0">
                <a:latin typeface="Arial"/>
                <a:cs typeface="Arial"/>
              </a:rPr>
              <a:t>Simplified documentation </a:t>
            </a:r>
          </a:p>
          <a:p>
            <a:r>
              <a:rPr lang="en-GB" dirty="0">
                <a:latin typeface="Arial"/>
                <a:cs typeface="Arial"/>
              </a:rPr>
              <a:t>Promotes further reuse of the data </a:t>
            </a: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Help make data discoverable in a useful format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EAFF4-E859-7072-4C60-2BA134D2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0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3ABB-0C1F-3621-EFC5-E4BD6A82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 anchor="ctr">
            <a:normAutofit/>
          </a:bodyPr>
          <a:lstStyle/>
          <a:p>
            <a:r>
              <a:rPr lang="en-GB" sz="3300" dirty="0"/>
              <a:t>Key lessons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A8E28-ED53-90D1-D1FF-2175B673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AF3869-A1C0-9C8E-21FD-E23AB0E1B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073" y="2509181"/>
            <a:ext cx="1110881" cy="111088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5007D48-A08F-58D1-2FF9-AAA3FEB81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4886" y="2509181"/>
            <a:ext cx="1110881" cy="111088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82BFC3-84B4-F73F-0E69-0B1665D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4698" y="2509181"/>
            <a:ext cx="1110881" cy="111088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6994630-B5B1-ADF9-11E8-4625E5E8F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4510" y="2509181"/>
            <a:ext cx="1110881" cy="111088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E80879F-8BF9-29BE-BB7E-130A36633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4322" y="2509181"/>
            <a:ext cx="1110881" cy="111088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39" name="Graphic 38" descr="Connections outline">
            <a:extLst>
              <a:ext uri="{FF2B5EF4-FFF2-40B4-BE49-F238E27FC236}">
                <a16:creationId xmlns:a16="http://schemas.microsoft.com/office/drawing/2014/main" id="{3900776F-3FC6-CB72-B97D-B1657AB32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313" y="2607421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5C6031B-05D8-CF7C-E4E1-08B65BF49FEA}"/>
              </a:ext>
            </a:extLst>
          </p:cNvPr>
          <p:cNvSpPr txBox="1"/>
          <p:nvPr/>
        </p:nvSpPr>
        <p:spPr>
          <a:xfrm>
            <a:off x="794323" y="3846573"/>
            <a:ext cx="1821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2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Existing networks can facilitate rapid changes</a:t>
            </a:r>
          </a:p>
        </p:txBody>
      </p:sp>
      <p:pic>
        <p:nvPicPr>
          <p:cNvPr id="43" name="Graphic 42" descr="Chat bubble with solid fill">
            <a:extLst>
              <a:ext uri="{FF2B5EF4-FFF2-40B4-BE49-F238E27FC236}">
                <a16:creationId xmlns:a16="http://schemas.microsoft.com/office/drawing/2014/main" id="{AD513138-11B5-D79B-CCAE-C96FFBC48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7640" y="2636449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643F35-60C2-EA97-0AFF-7405368C2B03}"/>
              </a:ext>
            </a:extLst>
          </p:cNvPr>
          <p:cNvSpPr txBox="1"/>
          <p:nvPr/>
        </p:nvSpPr>
        <p:spPr>
          <a:xfrm>
            <a:off x="2965672" y="3846573"/>
            <a:ext cx="1821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2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channels of communication are essential</a:t>
            </a:r>
          </a:p>
        </p:txBody>
      </p:sp>
      <p:pic>
        <p:nvPicPr>
          <p:cNvPr id="45" name="Graphic 44" descr="Head with gears with solid fill">
            <a:extLst>
              <a:ext uri="{FF2B5EF4-FFF2-40B4-BE49-F238E27FC236}">
                <a16:creationId xmlns:a16="http://schemas.microsoft.com/office/drawing/2014/main" id="{CC481EDD-E991-0CA2-5F74-E41B47FFA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2612" y="2681909"/>
            <a:ext cx="728446" cy="72844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4A09B7D-08C8-5380-B698-5CDEF7DE53CD}"/>
              </a:ext>
            </a:extLst>
          </p:cNvPr>
          <p:cNvSpPr txBox="1"/>
          <p:nvPr/>
        </p:nvSpPr>
        <p:spPr>
          <a:xfrm>
            <a:off x="5137021" y="3792790"/>
            <a:ext cx="1821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2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It’s important to understand your expertise</a:t>
            </a:r>
          </a:p>
        </p:txBody>
      </p:sp>
      <p:pic>
        <p:nvPicPr>
          <p:cNvPr id="49" name="Graphic 48" descr="Boardroom with solid fill">
            <a:extLst>
              <a:ext uri="{FF2B5EF4-FFF2-40B4-BE49-F238E27FC236}">
                <a16:creationId xmlns:a16="http://schemas.microsoft.com/office/drawing/2014/main" id="{56138606-FFCB-2127-2A9C-05D5A246C1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2750" y="2588932"/>
            <a:ext cx="914400" cy="9144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23B23EE-C4FB-8F35-45DD-DDE55C353462}"/>
              </a:ext>
            </a:extLst>
          </p:cNvPr>
          <p:cNvSpPr txBox="1"/>
          <p:nvPr/>
        </p:nvSpPr>
        <p:spPr>
          <a:xfrm>
            <a:off x="7308370" y="3809210"/>
            <a:ext cx="1821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2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Don’t overlook interdisciplinary collaborations </a:t>
            </a:r>
          </a:p>
        </p:txBody>
      </p:sp>
      <p:pic>
        <p:nvPicPr>
          <p:cNvPr id="51" name="Graphic 50" descr="Person with idea with solid fill">
            <a:extLst>
              <a:ext uri="{FF2B5EF4-FFF2-40B4-BE49-F238E27FC236}">
                <a16:creationId xmlns:a16="http://schemas.microsoft.com/office/drawing/2014/main" id="{072CC0E8-3E7B-3976-60D1-CB2B72D06F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78027" y="2607421"/>
            <a:ext cx="840570" cy="84057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CB60A64-FAC6-06BD-D170-23D7327EF1C1}"/>
              </a:ext>
            </a:extLst>
          </p:cNvPr>
          <p:cNvSpPr txBox="1"/>
          <p:nvPr/>
        </p:nvSpPr>
        <p:spPr>
          <a:xfrm>
            <a:off x="9479718" y="3809210"/>
            <a:ext cx="182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2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about the next steps </a:t>
            </a:r>
          </a:p>
        </p:txBody>
      </p:sp>
    </p:spTree>
    <p:extLst>
      <p:ext uri="{BB962C8B-B14F-4D97-AF65-F5344CB8AC3E}">
        <p14:creationId xmlns:p14="http://schemas.microsoft.com/office/powerpoint/2010/main" val="341475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B9EA-E777-2B8F-DB31-6CF0E990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C5F05-873F-A0A7-82C3-044EE3510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COVID-19 pandemic required us to adapt quickly</a:t>
            </a:r>
          </a:p>
          <a:p>
            <a:r>
              <a:rPr lang="en-GB" dirty="0">
                <a:latin typeface="Arial"/>
                <a:cs typeface="Arial"/>
              </a:rPr>
              <a:t>Training events were key to aid data discovery</a:t>
            </a:r>
          </a:p>
          <a:p>
            <a:r>
              <a:rPr lang="en-GB" dirty="0">
                <a:latin typeface="Arial"/>
                <a:cs typeface="Arial"/>
              </a:rPr>
              <a:t>Resources helped to support changing research processes </a:t>
            </a:r>
          </a:p>
          <a:p>
            <a:r>
              <a:rPr lang="en-GB" dirty="0">
                <a:latin typeface="Arial"/>
                <a:cs typeface="Arial"/>
              </a:rPr>
              <a:t>Collaboration was essential throughout </a:t>
            </a:r>
          </a:p>
          <a:p>
            <a:endParaRPr lang="en-GB" dirty="0">
              <a:latin typeface="Arial"/>
              <a:cs typeface="Arial"/>
            </a:endParaRPr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3C256-E16D-FB5F-4F26-F765154A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DF6045-BFAE-D0A7-F662-043EC03B9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7835" y="4345958"/>
            <a:ext cx="1926657" cy="19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CB65-F27D-0F6F-941E-D4CAB171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1A564-3B83-7D84-1439-F2D031F8B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alle.bloom@manchester.ac.uk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0D3F9-6371-A083-0DBA-9F617453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8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AF7D46-7325-7ECB-051E-55DB4EF0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This talk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E07DDF-B242-96BE-ABC8-F776C6C44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User support and training team</a:t>
            </a:r>
          </a:p>
          <a:p>
            <a:r>
              <a:rPr lang="en-US" dirty="0">
                <a:latin typeface="Arial"/>
                <a:cs typeface="Arial"/>
              </a:rPr>
              <a:t>Prior to COVID-19 pandemic </a:t>
            </a:r>
          </a:p>
          <a:p>
            <a:pPr lvl="1"/>
            <a:r>
              <a:rPr lang="en-US" dirty="0">
                <a:latin typeface="Arial"/>
                <a:cs typeface="Arial"/>
              </a:rPr>
              <a:t>Support for researchers 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Collaboration </a:t>
            </a:r>
          </a:p>
          <a:p>
            <a:r>
              <a:rPr lang="en-US" dirty="0">
                <a:latin typeface="Arial"/>
                <a:cs typeface="Arial"/>
              </a:rPr>
              <a:t>Our response to COVID-19</a:t>
            </a:r>
          </a:p>
          <a:p>
            <a:pPr lvl="1"/>
            <a:r>
              <a:rPr lang="en-US" dirty="0">
                <a:latin typeface="Arial"/>
                <a:cs typeface="Arial"/>
              </a:rPr>
              <a:t>Events</a:t>
            </a:r>
          </a:p>
          <a:p>
            <a:pPr lvl="1"/>
            <a:r>
              <a:rPr lang="en-US" dirty="0">
                <a:latin typeface="Arial"/>
                <a:cs typeface="Arial"/>
              </a:rPr>
              <a:t>Resources </a:t>
            </a:r>
          </a:p>
          <a:p>
            <a:r>
              <a:rPr lang="en-US" dirty="0">
                <a:latin typeface="Arial"/>
                <a:cs typeface="Arial"/>
              </a:rPr>
              <a:t>Summary: Key lessons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4BEE4-6A39-F3EB-C391-98806C8F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8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835B-6CA6-5704-7B1A-56E2872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User support and training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F3A97-417E-4713-D5FA-52CF3BE07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Help equip users with the skills to find, access and get started with the data</a:t>
            </a:r>
          </a:p>
          <a:p>
            <a:endParaRPr lang="en-GB" dirty="0"/>
          </a:p>
          <a:p>
            <a:r>
              <a:rPr lang="en-GB" dirty="0"/>
              <a:t>Users from a wide variety of backgrounds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8714-37F2-6ED4-D4ED-833F7765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09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Support for researchers prior to COVID-19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5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835B-6CA6-5704-7B1A-56E2872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Support prior to COVID-19 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F3A97-417E-4713-D5FA-52CF3BE07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Provide training in the form of webinars, workshops, interactive online resources, guides and conferences</a:t>
            </a:r>
          </a:p>
          <a:p>
            <a:endParaRPr lang="en-GB" dirty="0"/>
          </a:p>
          <a:p>
            <a:r>
              <a:rPr lang="en-GB" dirty="0">
                <a:latin typeface="Arial"/>
                <a:cs typeface="Arial"/>
              </a:rPr>
              <a:t>Helpdesk support 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Collaboration was a key part of this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8714-37F2-6ED4-D4ED-833F7765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73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C3B3-563C-FFDE-9219-24377C3E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prior to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3DE3B-7ABE-3B44-25D1-CF558C31C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0477"/>
            <a:ext cx="5774303" cy="4257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Collaboration at a local and international level has always been a part of how we deliver training.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example: </a:t>
            </a:r>
          </a:p>
          <a:p>
            <a:r>
              <a:rPr lang="en-GB" dirty="0"/>
              <a:t>Data Resources and Training Network (DRTN) </a:t>
            </a:r>
          </a:p>
          <a:p>
            <a:r>
              <a:rPr lang="en-GB" dirty="0"/>
              <a:t>National Centre for Research Methods (NCRM)</a:t>
            </a:r>
          </a:p>
          <a:p>
            <a:r>
              <a:rPr lang="en-GB" dirty="0"/>
              <a:t>CESSDA </a:t>
            </a:r>
          </a:p>
          <a:p>
            <a:r>
              <a:rPr lang="en-GB" dirty="0"/>
              <a:t>Q-Step</a:t>
            </a:r>
          </a:p>
          <a:p>
            <a:r>
              <a:rPr lang="en-GB" dirty="0"/>
              <a:t>Government departments (ONS)</a:t>
            </a:r>
          </a:p>
          <a:p>
            <a:r>
              <a:rPr lang="en-GB" dirty="0"/>
              <a:t>Data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300D7-1636-05E3-D584-D0EB76CA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27E6F-E0DC-7259-6BEB-E467CE6D0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85" y="1404069"/>
            <a:ext cx="3779090" cy="356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FC8CC-600A-BCD7-1369-BBD2730BB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208934"/>
            <a:ext cx="3250014" cy="1267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AA929-CE84-E82E-866E-1954BA662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992" y="3830556"/>
            <a:ext cx="1740808" cy="1740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4D7DE-56FC-FAE1-84B4-1B0CEF141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539"/>
          <a:stretch/>
        </p:blipFill>
        <p:spPr>
          <a:xfrm>
            <a:off x="6674445" y="2656635"/>
            <a:ext cx="1446080" cy="1184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FBB1B4-68C5-256D-CE80-0DF943D1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970" y="5460837"/>
            <a:ext cx="1310494" cy="1310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5AF2F-59FD-0FB8-51BC-6CE4EE12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288" b="25953"/>
          <a:stretch/>
        </p:blipFill>
        <p:spPr>
          <a:xfrm>
            <a:off x="6260449" y="4623031"/>
            <a:ext cx="2642229" cy="6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3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response to COVID-19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78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D775-D599-27A1-D642-32C5B39C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Overview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BE05-B64A-57D9-AEB2-E4D995CE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1960893"/>
          </a:xfrm>
        </p:spPr>
        <p:txBody>
          <a:bodyPr/>
          <a:lstStyle/>
          <a:p>
            <a:pPr marL="342900" indent="-342900">
              <a:buChar char="•"/>
            </a:pPr>
            <a:r>
              <a:rPr lang="en-GB" dirty="0">
                <a:latin typeface="Arial"/>
                <a:cs typeface="Arial"/>
              </a:rPr>
              <a:t>Events</a:t>
            </a:r>
          </a:p>
          <a:p>
            <a:pPr marL="342900" indent="-342900">
              <a:buChar char="•"/>
            </a:pPr>
            <a:r>
              <a:rPr lang="en-GB" dirty="0">
                <a:latin typeface="Arial"/>
                <a:cs typeface="Arial"/>
              </a:rPr>
              <a:t>Resources </a:t>
            </a:r>
          </a:p>
        </p:txBody>
      </p:sp>
      <p:pic>
        <p:nvPicPr>
          <p:cNvPr id="6" name="Picture 6" descr="Stack of colourful files">
            <a:extLst>
              <a:ext uri="{FF2B5EF4-FFF2-40B4-BE49-F238E27FC236}">
                <a16:creationId xmlns:a16="http://schemas.microsoft.com/office/drawing/2014/main" id="{425A839C-FC75-6903-187A-3754B9EF40D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799" r="7799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BA874-5BD1-D958-48C4-1D748200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0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D18B-8569-4DFD-D250-4A77422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Events: User conferences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41B2-D8D3-02F5-6713-017F1FC22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8713"/>
            <a:ext cx="8843682" cy="4551462"/>
          </a:xfrm>
        </p:spPr>
        <p:txBody>
          <a:bodyPr>
            <a:noAutofit/>
          </a:bodyPr>
          <a:lstStyle/>
          <a:p>
            <a:r>
              <a:rPr lang="en-GB" sz="2200" dirty="0"/>
              <a:t>Moved to online in the context of pandemic restrictions </a:t>
            </a:r>
          </a:p>
          <a:p>
            <a:r>
              <a:rPr lang="en-GB" sz="2200" dirty="0"/>
              <a:t>Health Studies User Conference 2020</a:t>
            </a:r>
          </a:p>
          <a:p>
            <a:pPr lvl="1"/>
            <a:r>
              <a:rPr lang="en-GB" sz="2200" dirty="0"/>
              <a:t>Collaboration with </a:t>
            </a:r>
            <a:r>
              <a:rPr lang="en-GB" sz="2200" dirty="0" err="1"/>
              <a:t>NatCen</a:t>
            </a:r>
            <a:r>
              <a:rPr lang="en-GB" sz="2200" dirty="0"/>
              <a:t> and UCL</a:t>
            </a:r>
          </a:p>
          <a:p>
            <a:pPr lvl="1"/>
            <a:r>
              <a:rPr lang="en-GB" sz="2200" dirty="0"/>
              <a:t>One of the first online conferences </a:t>
            </a:r>
          </a:p>
          <a:p>
            <a:pPr lvl="1"/>
            <a:r>
              <a:rPr lang="en-GB" sz="2200" dirty="0"/>
              <a:t>Big risk but hugely successful </a:t>
            </a:r>
          </a:p>
          <a:p>
            <a:pPr lvl="2"/>
            <a:r>
              <a:rPr lang="en-GB" sz="2200" dirty="0"/>
              <a:t>Over double the numbers of attendance when in person (200+)</a:t>
            </a:r>
          </a:p>
          <a:p>
            <a:pPr lvl="2"/>
            <a:r>
              <a:rPr lang="en-GB" sz="2200" dirty="0"/>
              <a:t>Wide reach overseas – Australia! </a:t>
            </a:r>
          </a:p>
          <a:p>
            <a:endParaRPr lang="en-GB" sz="2200" dirty="0"/>
          </a:p>
          <a:p>
            <a:r>
              <a:rPr lang="en-GB" sz="2200" dirty="0"/>
              <a:t>Made possible because of our existing network and previous experience with collaborating organisations </a:t>
            </a:r>
          </a:p>
          <a:p>
            <a:r>
              <a:rPr lang="en-GB" sz="2200" dirty="0"/>
              <a:t>Some have returned to in person, some remained online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5DFC-C494-DA8E-C166-A0D6A462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687C5-7511-7743-B429-3BDBE272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32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322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phic 5" descr="Online meeting with solid fill">
            <a:extLst>
              <a:ext uri="{FF2B5EF4-FFF2-40B4-BE49-F238E27FC236}">
                <a16:creationId xmlns:a16="http://schemas.microsoft.com/office/drawing/2014/main" id="{E860CF3B-B506-187D-A093-E1E8CE50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7114" y="538123"/>
            <a:ext cx="1966686" cy="19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246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rgbClr val="702082"/>
      </a:dk1>
      <a:lt1>
        <a:srgbClr val="FFFFFF"/>
      </a:lt1>
      <a:dk2>
        <a:srgbClr val="212322"/>
      </a:dk2>
      <a:lt2>
        <a:srgbClr val="D9E1E2"/>
      </a:lt2>
      <a:accent1>
        <a:srgbClr val="CE0057"/>
      </a:accent1>
      <a:accent2>
        <a:srgbClr val="2B5696"/>
      </a:accent2>
      <a:accent3>
        <a:srgbClr val="008654"/>
      </a:accent3>
      <a:accent4>
        <a:srgbClr val="FF6620"/>
      </a:accent4>
      <a:accent5>
        <a:srgbClr val="00A8CE"/>
      </a:accent5>
      <a:accent6>
        <a:srgbClr val="78BD20"/>
      </a:accent6>
      <a:hlink>
        <a:srgbClr val="2B5696"/>
      </a:hlink>
      <a:folHlink>
        <a:srgbClr val="5B6770"/>
      </a:folHlink>
    </a:clrScheme>
    <a:fontScheme name="UKD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_UKDS_Lessons_From_Covid19" id="{9D1E8256-3BC0-405E-97BF-29325DD91D82}" vid="{52BE6DE5-50EA-4516-8D53-8BFCA80029AC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702082"/>
      </a:dk1>
      <a:lt1>
        <a:srgbClr val="FFFFFF"/>
      </a:lt1>
      <a:dk2>
        <a:srgbClr val="212322"/>
      </a:dk2>
      <a:lt2>
        <a:srgbClr val="D9E1E2"/>
      </a:lt2>
      <a:accent1>
        <a:srgbClr val="CE0057"/>
      </a:accent1>
      <a:accent2>
        <a:srgbClr val="2B5696"/>
      </a:accent2>
      <a:accent3>
        <a:srgbClr val="008654"/>
      </a:accent3>
      <a:accent4>
        <a:srgbClr val="FF6620"/>
      </a:accent4>
      <a:accent5>
        <a:srgbClr val="00A8CE"/>
      </a:accent5>
      <a:accent6>
        <a:srgbClr val="78BD20"/>
      </a:accent6>
      <a:hlink>
        <a:srgbClr val="2B5696"/>
      </a:hlink>
      <a:folHlink>
        <a:srgbClr val="5B6770"/>
      </a:folHlink>
    </a:clrScheme>
    <a:fontScheme name="UKD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_UKDS_Lessons_From_Covid19" id="{9D1E8256-3BC0-405E-97BF-29325DD91D82}" vid="{7A872DEC-68AC-4113-84C8-1F895220EA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5F373B85FCF47AAFC80BC7D80700A" ma:contentTypeVersion="13" ma:contentTypeDescription="Create a new document." ma:contentTypeScope="" ma:versionID="a5b55bbc0f30dd09a013d653378de863">
  <xsd:schema xmlns:xsd="http://www.w3.org/2001/XMLSchema" xmlns:xs="http://www.w3.org/2001/XMLSchema" xmlns:p="http://schemas.microsoft.com/office/2006/metadata/properties" xmlns:ns2="28b91107-4a81-451c-84f7-f52706813e27" xmlns:ns3="1d2e6339-9963-4444-b0f2-be5dad007de0" targetNamespace="http://schemas.microsoft.com/office/2006/metadata/properties" ma:root="true" ma:fieldsID="acc4db7ff3478e5e9f5534b78202516d" ns2:_="" ns3:_="">
    <xsd:import namespace="28b91107-4a81-451c-84f7-f52706813e27"/>
    <xsd:import namespace="1d2e6339-9963-4444-b0f2-be5dad007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91107-4a81-451c-84f7-f52706813e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e6339-9963-4444-b0f2-be5dad007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A82B1-EE99-4689-9282-FB1FEC986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b91107-4a81-451c-84f7-f52706813e27"/>
    <ds:schemaRef ds:uri="1d2e6339-9963-4444-b0f2-be5dad007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D4857A-DAF0-4B27-8305-2C4C9694E27D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8b91107-4a81-451c-84f7-f52706813e27"/>
    <ds:schemaRef ds:uri="http://purl.org/dc/elements/1.1/"/>
    <ds:schemaRef ds:uri="1d2e6339-9963-4444-b0f2-be5dad007de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6A3BF6-5E26-4764-BA80-8BC242DCD1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AB_UKDS_Lessons_From_Covid19</Template>
  <TotalTime>0</TotalTime>
  <Words>659</Words>
  <Application>Microsoft Office PowerPoint</Application>
  <PresentationFormat>Widescreen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Segoe UI</vt:lpstr>
      <vt:lpstr>2_Office Theme</vt:lpstr>
      <vt:lpstr>1_Office Theme</vt:lpstr>
      <vt:lpstr>Collaboration is key:  Responding to researcher’s needs in the COVID-19 pandemic  </vt:lpstr>
      <vt:lpstr>This talk</vt:lpstr>
      <vt:lpstr>User support and training team </vt:lpstr>
      <vt:lpstr>Support for researchers prior to COVID-19</vt:lpstr>
      <vt:lpstr>Support prior to COVID-19 </vt:lpstr>
      <vt:lpstr>Collaboration prior to COVID-19</vt:lpstr>
      <vt:lpstr>Our response to COVID-19</vt:lpstr>
      <vt:lpstr>Overview</vt:lpstr>
      <vt:lpstr>Events: User conferences </vt:lpstr>
      <vt:lpstr>CESSDA Roadshows – COVID-19 and Cancer and Major Chronic Disease </vt:lpstr>
      <vt:lpstr>Resources: COVID-19 Theme page </vt:lpstr>
      <vt:lpstr>Resources: NCRM Wayfinder Guides</vt:lpstr>
      <vt:lpstr>Understanding Society COVID-19 teaching dataset</vt:lpstr>
      <vt:lpstr>Key lessons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is key:  Responding to researcher’s needs in the COVID-19 pandemic</dc:title>
  <dc:creator>Alle Bloom</dc:creator>
  <cp:lastModifiedBy>Sandra Gogacz</cp:lastModifiedBy>
  <cp:revision>3</cp:revision>
  <dcterms:created xsi:type="dcterms:W3CDTF">2024-04-22T17:12:05Z</dcterms:created>
  <dcterms:modified xsi:type="dcterms:W3CDTF">2024-04-25T11:23:39Z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0x01010082D5F373B85FCF47AAFC80BC7D80700A</vt:lpwstr>
  </property>
</Properties>
</file>